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9" r:id="rId4"/>
    <p:sldId id="297" r:id="rId5"/>
    <p:sldId id="300" r:id="rId6"/>
    <p:sldId id="296" r:id="rId7"/>
    <p:sldId id="292" r:id="rId8"/>
    <p:sldId id="305" r:id="rId9"/>
    <p:sldId id="311" r:id="rId10"/>
    <p:sldId id="306" r:id="rId11"/>
    <p:sldId id="307" r:id="rId12"/>
    <p:sldId id="308" r:id="rId13"/>
    <p:sldId id="301" r:id="rId14"/>
    <p:sldId id="309" r:id="rId15"/>
    <p:sldId id="310" r:id="rId16"/>
    <p:sldId id="312" r:id="rId17"/>
    <p:sldId id="31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 snapToGrid="0">
      <p:cViewPr varScale="1">
        <p:scale>
          <a:sx n="80" d="100"/>
          <a:sy n="80" d="100"/>
        </p:scale>
        <p:origin x="36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Beste </a:t>
            </a:r>
            <a:r>
              <a:rPr lang="nl-NL" dirty="0" err="1" smtClean="0"/>
              <a:t>ath</a:t>
            </a:r>
            <a:r>
              <a:rPr lang="nl-NL" dirty="0" smtClean="0"/>
              <a:t> 4.	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5101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Vandaag: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De contante waarde van een rente.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0626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zelfstandig 1.12 de contante waarde van een rente.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5 minuten de tijd.</a:t>
            </a:r>
          </a:p>
          <a:p>
            <a:endParaRPr lang="nl-NL" sz="2500" dirty="0"/>
          </a:p>
        </p:txBody>
      </p:sp>
      <p:sp>
        <p:nvSpPr>
          <p:cNvPr id="16" name="Ovaal 15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8" name="Ovaal 17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9" name="Ovaal 18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0" name="Ovaal 1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9556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Werkt hetzelfde als eindewaarde, nu is A daarentegen 1 / rente, </a:t>
            </a:r>
            <a:r>
              <a:rPr lang="nl-NL" sz="2500" dirty="0" err="1" smtClean="0"/>
              <a:t>ipv</a:t>
            </a:r>
            <a:r>
              <a:rPr lang="nl-NL" sz="2500" dirty="0" smtClean="0"/>
              <a:t> 1 + rente.</a:t>
            </a:r>
          </a:p>
          <a:p>
            <a:pPr>
              <a:buNone/>
            </a:pPr>
            <a:r>
              <a:rPr lang="nl-NL" sz="2500" dirty="0" smtClean="0"/>
              <a:t>Dus 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= K</a:t>
            </a:r>
            <a:r>
              <a:rPr lang="nl-NL" altLang="nl-NL" sz="2400" baseline="-25000" dirty="0"/>
              <a:t>0</a:t>
            </a:r>
            <a:r>
              <a:rPr lang="nl-NL" altLang="nl-NL" sz="2400" dirty="0"/>
              <a:t> * a * </a:t>
            </a:r>
            <a:r>
              <a:rPr lang="nl-NL" altLang="nl-NL" sz="2400" u="sng" dirty="0" err="1"/>
              <a:t>r</a:t>
            </a:r>
            <a:r>
              <a:rPr lang="nl-NL" altLang="nl-NL" sz="2400" u="sng" baseline="30000" dirty="0" err="1"/>
              <a:t>n</a:t>
            </a:r>
            <a:r>
              <a:rPr lang="nl-NL" altLang="nl-NL" sz="2400" u="sng" dirty="0"/>
              <a:t> – 1</a:t>
            </a:r>
          </a:p>
          <a:p>
            <a:pPr>
              <a:buNone/>
            </a:pPr>
            <a:r>
              <a:rPr lang="nl-NL" altLang="nl-NL" sz="2400" dirty="0"/>
              <a:t>                    r-1 </a:t>
            </a:r>
            <a:endParaRPr lang="nl-NL" altLang="nl-NL" sz="2400" dirty="0" smtClean="0"/>
          </a:p>
          <a:p>
            <a:pPr>
              <a:buNone/>
            </a:pPr>
            <a:r>
              <a:rPr lang="nl-NL" altLang="nl-NL" sz="2400" dirty="0" smtClean="0"/>
              <a:t>Gaan we mee oefenen.</a:t>
            </a:r>
            <a:endParaRPr lang="nl-NL" altLang="nl-NL" sz="2400" dirty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78632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 met </a:t>
            </a:r>
            <a:r>
              <a:rPr lang="nl-NL" dirty="0" smtClean="0"/>
              <a:t>opgave 35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klaar, verder met opgave 36, lees bijbehorende theorie.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570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5666"/>
          <a:stretch/>
        </p:blipFill>
        <p:spPr>
          <a:xfrm>
            <a:off x="0" y="-794"/>
            <a:ext cx="12192000" cy="155286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9179"/>
          <a:stretch/>
        </p:blipFill>
        <p:spPr>
          <a:xfrm>
            <a:off x="0" y="-794"/>
            <a:ext cx="12192000" cy="213038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0286"/>
          <a:stretch/>
        </p:blipFill>
        <p:spPr>
          <a:xfrm>
            <a:off x="0" y="-794"/>
            <a:ext cx="12192000" cy="279212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94"/>
            <a:ext cx="12192000" cy="3502674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3"/>
          <a:srcRect b="81335"/>
          <a:stretch/>
        </p:blipFill>
        <p:spPr>
          <a:xfrm>
            <a:off x="116556" y="3356217"/>
            <a:ext cx="9157446" cy="65030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69594"/>
          <a:stretch/>
        </p:blipFill>
        <p:spPr>
          <a:xfrm>
            <a:off x="116556" y="3356216"/>
            <a:ext cx="9157446" cy="105937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56126"/>
          <a:stretch/>
        </p:blipFill>
        <p:spPr>
          <a:xfrm>
            <a:off x="116556" y="3356216"/>
            <a:ext cx="9157446" cy="152860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3"/>
          <a:srcRect b="44039"/>
          <a:stretch/>
        </p:blipFill>
        <p:spPr>
          <a:xfrm>
            <a:off x="116556" y="3356217"/>
            <a:ext cx="9157446" cy="194971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3"/>
          <a:srcRect b="30571"/>
          <a:stretch/>
        </p:blipFill>
        <p:spPr>
          <a:xfrm>
            <a:off x="116556" y="3356217"/>
            <a:ext cx="9157446" cy="2418942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3"/>
          <a:srcRect b="17448"/>
          <a:stretch/>
        </p:blipFill>
        <p:spPr>
          <a:xfrm>
            <a:off x="116556" y="3356217"/>
            <a:ext cx="9157446" cy="2876142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56" y="3356216"/>
            <a:ext cx="9157446" cy="348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21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 met </a:t>
            </a:r>
            <a:r>
              <a:rPr lang="nl-NL" dirty="0" smtClean="0"/>
              <a:t>opgave 36, 37 en 38.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3521687" cy="3686758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12 minuten de tijd.</a:t>
            </a:r>
          </a:p>
          <a:p>
            <a:r>
              <a:rPr lang="nl-NL" sz="2500" dirty="0" smtClean="0"/>
              <a:t>Eerder klaar, verder met opgave 39, lees bijbehorende theorie.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285930" y="228408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285930" y="228408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285930" y="228408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285930" y="228408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285930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285929" y="228408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532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4391"/>
          <a:stretch/>
        </p:blipFill>
        <p:spPr>
          <a:xfrm>
            <a:off x="0" y="0"/>
            <a:ext cx="11117179" cy="107081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2292"/>
          <a:stretch/>
        </p:blipFill>
        <p:spPr>
          <a:xfrm>
            <a:off x="0" y="0"/>
            <a:ext cx="11117179" cy="2586789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8440"/>
          <a:stretch/>
        </p:blipFill>
        <p:spPr>
          <a:xfrm>
            <a:off x="0" y="0"/>
            <a:ext cx="11117179" cy="422308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5285"/>
          <a:stretch/>
        </p:blipFill>
        <p:spPr>
          <a:xfrm>
            <a:off x="0" y="0"/>
            <a:ext cx="11117179" cy="512545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18446"/>
          <a:stretch/>
        </p:blipFill>
        <p:spPr>
          <a:xfrm>
            <a:off x="0" y="0"/>
            <a:ext cx="11117179" cy="55946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117179" cy="686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06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 opgave 39.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23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aankomende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Renten en reeksen</a:t>
            </a:r>
            <a:r>
              <a:rPr lang="nl-NL" sz="2500" dirty="0" smtClean="0"/>
              <a:t>. </a:t>
            </a:r>
            <a:r>
              <a:rPr lang="nl-NL" sz="2500" dirty="0" smtClean="0">
                <a:sym typeface="Wingdings" panose="05000000000000000000" pitchFamily="2" charset="2"/>
              </a:rPr>
              <a:t> vervolg.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Opgave 35 t/m 39.</a:t>
            </a:r>
            <a:r>
              <a:rPr lang="nl-NL" sz="2500" dirty="0" smtClean="0"/>
              <a:t> </a:t>
            </a:r>
            <a:endParaRPr lang="nl-NL" sz="2500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384261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kunnen we tot nu toe.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515979"/>
            <a:ext cx="8596668" cy="452538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weten nu, met de formule </a:t>
            </a:r>
            <a:r>
              <a:rPr lang="nl-NL" sz="2500" dirty="0" err="1" smtClean="0"/>
              <a:t>Kn</a:t>
            </a:r>
            <a:r>
              <a:rPr lang="nl-NL" sz="2500" dirty="0" smtClean="0"/>
              <a:t> = Ko * (1 + p/100)</a:t>
            </a:r>
            <a:r>
              <a:rPr lang="nl-NL" sz="2500" baseline="30000" dirty="0" smtClean="0"/>
              <a:t>n </a:t>
            </a:r>
            <a:r>
              <a:rPr lang="nl-NL" sz="2500" dirty="0" smtClean="0"/>
              <a:t>dat we de eindwaarde van het kapitaal kunnen berekenen.</a:t>
            </a:r>
          </a:p>
          <a:p>
            <a:r>
              <a:rPr lang="nl-NL" sz="2500" dirty="0" smtClean="0"/>
              <a:t>Stel </a:t>
            </a:r>
            <a:r>
              <a:rPr lang="nl-NL" sz="2500" dirty="0" smtClean="0"/>
              <a:t>je weet de eindewaarde al, en het rentepercentage en aantal periodes, en je wilt weten wat ko is.</a:t>
            </a:r>
          </a:p>
          <a:p>
            <a:r>
              <a:rPr lang="nl-NL" sz="2500" dirty="0" smtClean="0"/>
              <a:t>Cq je wilt over 30 jaar, 40.000 euro op de bank hebben staan, als je 5% rente krijgt. Hoeveel geld moet je vandaag op de bank zetten wil je dat bereiken.</a:t>
            </a:r>
          </a:p>
          <a:p>
            <a:r>
              <a:rPr lang="nl-NL" sz="2500" dirty="0" smtClean="0"/>
              <a:t>Hiervoor gebruiken de formule Ko = </a:t>
            </a:r>
            <a:r>
              <a:rPr lang="nl-NL" sz="2500" dirty="0" err="1" smtClean="0"/>
              <a:t>Kn</a:t>
            </a:r>
            <a:r>
              <a:rPr lang="nl-NL" sz="2500" dirty="0" smtClean="0"/>
              <a:t> / (1 + p/ 100)</a:t>
            </a:r>
            <a:r>
              <a:rPr lang="nl-NL" sz="2500" baseline="30000" dirty="0" smtClean="0"/>
              <a:t>n</a:t>
            </a:r>
          </a:p>
          <a:p>
            <a:r>
              <a:rPr lang="nl-NL" sz="2500" dirty="0" smtClean="0"/>
              <a:t>Ook wel contante waarde berekenen genoemd.</a:t>
            </a:r>
          </a:p>
          <a:p>
            <a:endParaRPr lang="nl-NL" sz="2500" baseline="30000" dirty="0"/>
          </a:p>
        </p:txBody>
      </p:sp>
    </p:spTree>
    <p:extLst>
      <p:ext uri="{BB962C8B-B14F-4D97-AF65-F5344CB8AC3E}">
        <p14:creationId xmlns:p14="http://schemas.microsoft.com/office/powerpoint/2010/main" val="374711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1.11 Rente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/>
              <a:t>Rente = een reeks betalingen die plaatsvinden met gelijke tussenruimten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b="1" dirty="0"/>
              <a:t>Formule zie boek </a:t>
            </a:r>
            <a:r>
              <a:rPr lang="nl-NL" altLang="nl-NL" sz="2400" b="1" dirty="0" err="1"/>
              <a:t>blz</a:t>
            </a:r>
            <a:r>
              <a:rPr lang="nl-NL" altLang="nl-NL" sz="2400" b="1" dirty="0"/>
              <a:t> 20: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 err="1"/>
              <a:t>K</a:t>
            </a:r>
            <a:r>
              <a:rPr lang="nl-NL" altLang="nl-NL" sz="2400" baseline="-25000" dirty="0" err="1"/>
              <a:t>n</a:t>
            </a:r>
            <a:r>
              <a:rPr lang="nl-NL" altLang="nl-NL" sz="2400" dirty="0"/>
              <a:t> = K</a:t>
            </a:r>
            <a:r>
              <a:rPr lang="nl-NL" altLang="nl-NL" sz="2400" baseline="-25000" dirty="0"/>
              <a:t>0</a:t>
            </a:r>
            <a:r>
              <a:rPr lang="nl-NL" altLang="nl-NL" sz="2400" dirty="0"/>
              <a:t> * a * </a:t>
            </a:r>
            <a:r>
              <a:rPr lang="nl-NL" altLang="nl-NL" sz="2400" u="sng" dirty="0" err="1"/>
              <a:t>r</a:t>
            </a:r>
            <a:r>
              <a:rPr lang="nl-NL" altLang="nl-NL" sz="2400" u="sng" baseline="30000" dirty="0" err="1"/>
              <a:t>n</a:t>
            </a:r>
            <a:r>
              <a:rPr lang="nl-NL" altLang="nl-NL" sz="2400" u="sng" dirty="0"/>
              <a:t> –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/>
              <a:t>                   </a:t>
            </a:r>
            <a:r>
              <a:rPr lang="nl-NL" altLang="nl-NL" sz="2400" dirty="0" smtClean="0"/>
              <a:t> </a:t>
            </a:r>
            <a:r>
              <a:rPr lang="nl-NL" altLang="nl-NL" sz="2400" dirty="0"/>
              <a:t>r-1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/>
              <a:t>a = het eerste getal waarmee je de dichtstbijzijnde K</a:t>
            </a:r>
            <a:r>
              <a:rPr lang="nl-NL" altLang="nl-NL" sz="2400" baseline="-25000" dirty="0"/>
              <a:t>0</a:t>
            </a:r>
            <a:r>
              <a:rPr lang="nl-NL" altLang="nl-NL" sz="2400" dirty="0"/>
              <a:t> zou vermenigvuldigen.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/>
              <a:t>R = reden meetkundige </a:t>
            </a:r>
            <a:r>
              <a:rPr lang="nl-NL" altLang="nl-NL" sz="2400" dirty="0" smtClean="0"/>
              <a:t>reeks (</a:t>
            </a:r>
            <a:r>
              <a:rPr lang="nl-NL" altLang="nl-NL" sz="2400" dirty="0" err="1" smtClean="0"/>
              <a:t>vermenigvuldingsfactor</a:t>
            </a:r>
            <a:r>
              <a:rPr lang="nl-NL" altLang="nl-NL" sz="2400" dirty="0" smtClean="0"/>
              <a:t>)</a:t>
            </a:r>
            <a:endParaRPr lang="nl-NL" altLang="nl-NL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/>
              <a:t>N= aantal termen meetkundige </a:t>
            </a:r>
            <a:r>
              <a:rPr lang="nl-NL" altLang="nl-NL" sz="2400" dirty="0" smtClean="0"/>
              <a:t>reeks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nl-NL" altLang="nl-NL" sz="2400" dirty="0" smtClean="0"/>
              <a:t>Cq: Ko * (Som meetkundige rij).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36562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Probleem: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altLang="nl-NL" sz="2800"/>
              <a:t>Marjet stort van 2009 tot en met 2012 elk jaar op 31 december € 1.000 op een spaarrekening. De bank vergoedt 6% s.i. per jaar.</a:t>
            </a:r>
            <a:endParaRPr lang="en-US" altLang="nl-NL" sz="2800"/>
          </a:p>
          <a:p>
            <a:r>
              <a:rPr lang="nl-NL" altLang="nl-NL" sz="2800"/>
              <a:t>1. Bereken het totale tegoed van de spaarrekening op 31 december 2013.</a:t>
            </a:r>
            <a:endParaRPr lang="en-US" altLang="nl-NL" sz="2800"/>
          </a:p>
          <a:p>
            <a:r>
              <a:rPr lang="nl-NL" altLang="nl-NL" sz="2800"/>
              <a:t> </a:t>
            </a:r>
            <a:endParaRPr lang="en-US" altLang="nl-NL" sz="2800"/>
          </a:p>
          <a:p>
            <a:r>
              <a:rPr lang="nl-NL" altLang="nl-NL" sz="2800"/>
              <a:t>2. Bereken het totale tegoed van de spaarrekening op 1 januari 2013.</a:t>
            </a:r>
            <a:endParaRPr lang="en-US" altLang="nl-NL" sz="2800"/>
          </a:p>
        </p:txBody>
      </p:sp>
    </p:spTree>
    <p:extLst>
      <p:ext uri="{BB962C8B-B14F-4D97-AF65-F5344CB8AC3E}">
        <p14:creationId xmlns:p14="http://schemas.microsoft.com/office/powerpoint/2010/main" val="97074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 smtClean="0"/>
              <a:t>antwoorden</a:t>
            </a:r>
            <a:endParaRPr lang="en-US" altLang="nl-NL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altLang="nl-NL" sz="2500" dirty="0" smtClean="0"/>
              <a:t>Antwoord 1:  Eindwaarde = € 1.000 (Ko)  x 1,06 (a) x ((1,06⁴ – 1) / 0,06) = € 4.637,09</a:t>
            </a:r>
          </a:p>
          <a:p>
            <a:pPr>
              <a:buNone/>
            </a:pPr>
            <a:r>
              <a:rPr lang="nl-NL" altLang="nl-NL" sz="2800" dirty="0" err="1"/>
              <a:t>K</a:t>
            </a:r>
            <a:r>
              <a:rPr lang="nl-NL" altLang="nl-NL" sz="2800" baseline="-25000" dirty="0" err="1"/>
              <a:t>n</a:t>
            </a:r>
            <a:r>
              <a:rPr lang="nl-NL" altLang="nl-NL" sz="2800" dirty="0"/>
              <a:t> = K</a:t>
            </a:r>
            <a:r>
              <a:rPr lang="nl-NL" altLang="nl-NL" sz="2800" baseline="-25000" dirty="0"/>
              <a:t>0</a:t>
            </a:r>
            <a:r>
              <a:rPr lang="nl-NL" altLang="nl-NL" sz="2800" dirty="0"/>
              <a:t> * a * </a:t>
            </a:r>
            <a:r>
              <a:rPr lang="nl-NL" altLang="nl-NL" sz="2800" u="sng" dirty="0" err="1"/>
              <a:t>r</a:t>
            </a:r>
            <a:r>
              <a:rPr lang="nl-NL" altLang="nl-NL" sz="2800" u="sng" baseline="30000" dirty="0" err="1"/>
              <a:t>n</a:t>
            </a:r>
            <a:r>
              <a:rPr lang="nl-NL" altLang="nl-NL" sz="2800" u="sng" dirty="0"/>
              <a:t> – 1</a:t>
            </a:r>
          </a:p>
          <a:p>
            <a:pPr>
              <a:buNone/>
            </a:pPr>
            <a:r>
              <a:rPr lang="nl-NL" altLang="nl-NL" sz="2800" dirty="0"/>
              <a:t>                    r-1 </a:t>
            </a:r>
          </a:p>
          <a:p>
            <a:r>
              <a:rPr lang="nl-NL" altLang="nl-NL" sz="2500" dirty="0" smtClean="0"/>
              <a:t>Antwoord 2: Eindwaarde = € 1.000 x 1,06 x ((1,06 </a:t>
            </a:r>
            <a:r>
              <a:rPr lang="en-US" altLang="nl-NL" sz="2500" dirty="0" smtClean="0"/>
              <a:t>ᵌ</a:t>
            </a:r>
            <a:r>
              <a:rPr lang="nl-NL" altLang="nl-NL" sz="2500" dirty="0" smtClean="0"/>
              <a:t> – 1) / 0,06) = € 3.374,62</a:t>
            </a:r>
            <a:endParaRPr lang="en-US" alt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67908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mtClean="0"/>
              <a:t>Formule eindwaarde rente</a:t>
            </a:r>
            <a:endParaRPr lang="en-US" altLang="nl-NL" smtClean="0"/>
          </a:p>
        </p:txBody>
      </p:sp>
      <p:pic>
        <p:nvPicPr>
          <p:cNvPr id="33795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7334" y="2236038"/>
            <a:ext cx="3978275" cy="792162"/>
          </a:xfrm>
        </p:spPr>
      </p:pic>
      <p:sp>
        <p:nvSpPr>
          <p:cNvPr id="33796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altLang="nl-NL" sz="2500" dirty="0" smtClean="0"/>
              <a:t>Formule CE en op toets:</a:t>
            </a:r>
          </a:p>
          <a:p>
            <a:r>
              <a:rPr lang="nl-NL" altLang="nl-NL" sz="2500" dirty="0" smtClean="0"/>
              <a:t>EW of En =</a:t>
            </a:r>
          </a:p>
          <a:p>
            <a:r>
              <a:rPr lang="nl-NL" altLang="nl-NL" sz="2500" dirty="0" smtClean="0"/>
              <a:t>Eindwaarde</a:t>
            </a:r>
          </a:p>
          <a:p>
            <a:r>
              <a:rPr lang="nl-NL" altLang="nl-NL" sz="2500" dirty="0" smtClean="0"/>
              <a:t>T = termijnbedrag  of rente</a:t>
            </a:r>
          </a:p>
          <a:p>
            <a:r>
              <a:rPr lang="nl-NL" altLang="nl-NL" sz="2500" dirty="0" smtClean="0"/>
              <a:t>I = interestpercentage</a:t>
            </a:r>
          </a:p>
          <a:p>
            <a:r>
              <a:rPr lang="nl-NL" altLang="nl-NL" sz="2500" dirty="0" smtClean="0"/>
              <a:t>N = aantal perioden</a:t>
            </a:r>
            <a:endParaRPr lang="en-US" alt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54560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8135"/>
          <a:stretch/>
        </p:blipFill>
        <p:spPr>
          <a:xfrm>
            <a:off x="0" y="0"/>
            <a:ext cx="12192000" cy="193708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48937"/>
          <a:stretch/>
        </p:blipFill>
        <p:spPr>
          <a:xfrm>
            <a:off x="0" y="0"/>
            <a:ext cx="12192000" cy="31041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7562"/>
          <a:stretch/>
        </p:blipFill>
        <p:spPr>
          <a:xfrm>
            <a:off x="0" y="0"/>
            <a:ext cx="12192000" cy="44035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07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01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9508"/>
          <a:stretch/>
        </p:blipFill>
        <p:spPr>
          <a:xfrm>
            <a:off x="0" y="0"/>
            <a:ext cx="10852484" cy="140769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6040"/>
          <a:stretch/>
        </p:blipFill>
        <p:spPr>
          <a:xfrm>
            <a:off x="0" y="0"/>
            <a:ext cx="10852484" cy="301992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1503"/>
          <a:stretch/>
        </p:blipFill>
        <p:spPr>
          <a:xfrm>
            <a:off x="0" y="0"/>
            <a:ext cx="10852484" cy="40185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26441"/>
          <a:stretch/>
        </p:blipFill>
        <p:spPr>
          <a:xfrm>
            <a:off x="0" y="0"/>
            <a:ext cx="10852484" cy="505326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852484" cy="68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77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299</TotalTime>
  <Words>471</Words>
  <Application>Microsoft Office PowerPoint</Application>
  <PresentationFormat>Breedbeeld</PresentationFormat>
  <Paragraphs>81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Trebuchet MS</vt:lpstr>
      <vt:lpstr>Wingdings</vt:lpstr>
      <vt:lpstr>Wingdings 3</vt:lpstr>
      <vt:lpstr>Facet</vt:lpstr>
      <vt:lpstr>Beste ath 4. </vt:lpstr>
      <vt:lpstr>Programma aankomende les</vt:lpstr>
      <vt:lpstr>Wat kunnen we tot nu toe.</vt:lpstr>
      <vt:lpstr>1.11 Rente</vt:lpstr>
      <vt:lpstr>Probleem:</vt:lpstr>
      <vt:lpstr>antwoorden</vt:lpstr>
      <vt:lpstr>Formule eindwaarde rente</vt:lpstr>
      <vt:lpstr>PowerPoint-presentatie</vt:lpstr>
      <vt:lpstr>PowerPoint-presentatie</vt:lpstr>
      <vt:lpstr>Vandaag:</vt:lpstr>
      <vt:lpstr>Lees zelfstandig 1.12 de contante waarde van een rente.</vt:lpstr>
      <vt:lpstr>Wat hebben we gezien:</vt:lpstr>
      <vt:lpstr>Oefen met opgave 35</vt:lpstr>
      <vt:lpstr>PowerPoint-presentatie</vt:lpstr>
      <vt:lpstr>Oefen met opgave 36, 37 en 38.</vt:lpstr>
      <vt:lpstr>PowerPoint-presentatie</vt:lpstr>
      <vt:lpstr>Huiswerk opgave 39.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Bas Jacobs</dc:creator>
  <cp:lastModifiedBy>Jacobs, B (Bas)</cp:lastModifiedBy>
  <cp:revision>45</cp:revision>
  <dcterms:created xsi:type="dcterms:W3CDTF">2017-01-22T09:51:43Z</dcterms:created>
  <dcterms:modified xsi:type="dcterms:W3CDTF">2017-09-25T08:13:02Z</dcterms:modified>
</cp:coreProperties>
</file>